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62" r:id="rId3"/>
    <p:sldId id="259" r:id="rId4"/>
    <p:sldId id="260" r:id="rId5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2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30ADF-4F93-4913-8891-FE202933A385}" type="datetimeFigureOut">
              <a:rPr lang="fr-BE" smtClean="0"/>
              <a:t>20-02-26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CB335-EDCD-41C1-955F-8DFE337A246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35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CB335-EDCD-41C1-955F-8DFE337A2464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706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7CDB-A19B-429F-95F0-2A24D8BF1EDA}" type="datetimeFigureOut">
              <a:rPr lang="fr-FR" smtClean="0"/>
              <a:t>20/02/2026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255-7B2D-48A2-BC2E-D26F50387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72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7CDB-A19B-429F-95F0-2A24D8BF1EDA}" type="datetimeFigureOut">
              <a:rPr lang="fr-FR" smtClean="0"/>
              <a:t>20/02/2026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255-7B2D-48A2-BC2E-D26F50387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8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7CDB-A19B-429F-95F0-2A24D8BF1EDA}" type="datetimeFigureOut">
              <a:rPr lang="fr-FR" smtClean="0"/>
              <a:t>20/02/2026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255-7B2D-48A2-BC2E-D26F50387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27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7CDB-A19B-429F-95F0-2A24D8BF1EDA}" type="datetimeFigureOut">
              <a:rPr lang="fr-FR" smtClean="0"/>
              <a:t>20/02/2026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255-7B2D-48A2-BC2E-D26F50387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16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7CDB-A19B-429F-95F0-2A24D8BF1EDA}" type="datetimeFigureOut">
              <a:rPr lang="fr-FR" smtClean="0"/>
              <a:t>20/02/2026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255-7B2D-48A2-BC2E-D26F50387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52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7CDB-A19B-429F-95F0-2A24D8BF1EDA}" type="datetimeFigureOut">
              <a:rPr lang="fr-FR" smtClean="0"/>
              <a:t>20/02/2026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255-7B2D-48A2-BC2E-D26F50387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0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7CDB-A19B-429F-95F0-2A24D8BF1EDA}" type="datetimeFigureOut">
              <a:rPr lang="fr-FR" smtClean="0"/>
              <a:t>20/02/2026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255-7B2D-48A2-BC2E-D26F50387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58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7CDB-A19B-429F-95F0-2A24D8BF1EDA}" type="datetimeFigureOut">
              <a:rPr lang="fr-FR" smtClean="0"/>
              <a:t>20/02/2026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255-7B2D-48A2-BC2E-D26F50387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09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7CDB-A19B-429F-95F0-2A24D8BF1EDA}" type="datetimeFigureOut">
              <a:rPr lang="fr-FR" smtClean="0"/>
              <a:t>20/02/2026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255-7B2D-48A2-BC2E-D26F50387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65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7CDB-A19B-429F-95F0-2A24D8BF1EDA}" type="datetimeFigureOut">
              <a:rPr lang="fr-FR" smtClean="0"/>
              <a:t>20/02/2026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255-7B2D-48A2-BC2E-D26F50387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22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7CDB-A19B-429F-95F0-2A24D8BF1EDA}" type="datetimeFigureOut">
              <a:rPr lang="fr-FR" smtClean="0"/>
              <a:t>20/02/2026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D255-7B2D-48A2-BC2E-D26F50387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46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947CDB-A19B-429F-95F0-2A24D8BF1EDA}" type="datetimeFigureOut">
              <a:rPr lang="fr-FR" smtClean="0"/>
              <a:t>20/02/2026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CCD255-7B2D-48A2-BC2E-D26F50387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57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6.jpg"/><Relationship Id="rId7" Type="http://schemas.openxmlformats.org/officeDocument/2006/relationships/image" Target="../media/image2.jpg"/><Relationship Id="rId12" Type="http://schemas.openxmlformats.org/officeDocument/2006/relationships/image" Target="../media/image13.jpg"/><Relationship Id="rId2" Type="http://schemas.openxmlformats.org/officeDocument/2006/relationships/image" Target="../media/image1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jpeg"/><Relationship Id="rId5" Type="http://schemas.openxmlformats.org/officeDocument/2006/relationships/image" Target="../media/image3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7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26000" r="-6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48A99F3-6271-294E-A493-194E11148D47}"/>
              </a:ext>
            </a:extLst>
          </p:cNvPr>
          <p:cNvSpPr/>
          <p:nvPr/>
        </p:nvSpPr>
        <p:spPr>
          <a:xfrm>
            <a:off x="4051503" y="353084"/>
            <a:ext cx="3713430" cy="1611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890205D-4340-6DD6-7067-BAA61BAEA464}"/>
              </a:ext>
            </a:extLst>
          </p:cNvPr>
          <p:cNvSpPr txBox="1"/>
          <p:nvPr/>
        </p:nvSpPr>
        <p:spPr>
          <a:xfrm>
            <a:off x="603681" y="3973052"/>
            <a:ext cx="10768613" cy="2884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338"/>
              </a:spcAft>
            </a:pPr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ERF – ENBF Joint tour at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338"/>
              </a:spcAft>
            </a:pPr>
            <a:r>
              <a:rPr lang="en-US" sz="4800" b="1" dirty="0" err="1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Intertraffic</a:t>
            </a:r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2026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593B316-2BED-9B9C-A012-BD16DB367351}"/>
              </a:ext>
            </a:extLst>
          </p:cNvPr>
          <p:cNvSpPr/>
          <p:nvPr/>
        </p:nvSpPr>
        <p:spPr>
          <a:xfrm>
            <a:off x="2587752" y="2299317"/>
            <a:ext cx="2741868" cy="19690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7705988-0CD1-CDF4-855A-AA2AD965E496}"/>
              </a:ext>
            </a:extLst>
          </p:cNvPr>
          <p:cNvSpPr/>
          <p:nvPr/>
        </p:nvSpPr>
        <p:spPr>
          <a:xfrm>
            <a:off x="6862382" y="2300471"/>
            <a:ext cx="2663952" cy="19690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Une image contenant Police, capture d’écran, Graphique, texte&#10;&#10;Le contenu généré par l’IA peut être incorrect.">
            <a:extLst>
              <a:ext uri="{FF2B5EF4-FFF2-40B4-BE49-F238E27FC236}">
                <a16:creationId xmlns:a16="http://schemas.microsoft.com/office/drawing/2014/main" id="{2A610DED-5429-F0A8-7BDB-F3E444222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95" y="668707"/>
            <a:ext cx="3051155" cy="9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7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BA0D7-9FC8-39AF-AE30-64B175282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85198E7-FB97-4A7D-C76C-65FFCD2942E0}"/>
              </a:ext>
            </a:extLst>
          </p:cNvPr>
          <p:cNvSpPr txBox="1"/>
          <p:nvPr/>
        </p:nvSpPr>
        <p:spPr>
          <a:xfrm>
            <a:off x="2903049" y="2498553"/>
            <a:ext cx="3819681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38" b="1" dirty="0">
                <a:solidFill>
                  <a:schemeClr val="bg1"/>
                </a:solidFill>
              </a:rPr>
              <a:t>Agenda </a:t>
            </a:r>
            <a:r>
              <a:rPr lang="fr-FR" sz="1013" dirty="0"/>
              <a:t>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C8C83A7-676D-0B34-1BC4-0821B2B3C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41488"/>
              </p:ext>
            </p:extLst>
          </p:nvPr>
        </p:nvGraphicFramePr>
        <p:xfrm>
          <a:off x="91440" y="1480048"/>
          <a:ext cx="11992752" cy="5335959"/>
        </p:xfrm>
        <a:graphic>
          <a:graphicData uri="http://schemas.openxmlformats.org/drawingml/2006/table">
            <a:tbl>
              <a:tblPr firstRow="1" firstCol="1" bandRow="1"/>
              <a:tblGrid>
                <a:gridCol w="1780487">
                  <a:extLst>
                    <a:ext uri="{9D8B030D-6E8A-4147-A177-3AD203B41FA5}">
                      <a16:colId xmlns:a16="http://schemas.microsoft.com/office/drawing/2014/main" val="482752507"/>
                    </a:ext>
                  </a:extLst>
                </a:gridCol>
                <a:gridCol w="1684934">
                  <a:extLst>
                    <a:ext uri="{9D8B030D-6E8A-4147-A177-3AD203B41FA5}">
                      <a16:colId xmlns:a16="http://schemas.microsoft.com/office/drawing/2014/main" val="2882462989"/>
                    </a:ext>
                  </a:extLst>
                </a:gridCol>
                <a:gridCol w="2184099">
                  <a:extLst>
                    <a:ext uri="{9D8B030D-6E8A-4147-A177-3AD203B41FA5}">
                      <a16:colId xmlns:a16="http://schemas.microsoft.com/office/drawing/2014/main" val="1976303616"/>
                    </a:ext>
                  </a:extLst>
                </a:gridCol>
                <a:gridCol w="1709747">
                  <a:extLst>
                    <a:ext uri="{9D8B030D-6E8A-4147-A177-3AD203B41FA5}">
                      <a16:colId xmlns:a16="http://schemas.microsoft.com/office/drawing/2014/main" val="2185712806"/>
                    </a:ext>
                  </a:extLst>
                </a:gridCol>
                <a:gridCol w="2470376">
                  <a:extLst>
                    <a:ext uri="{9D8B030D-6E8A-4147-A177-3AD203B41FA5}">
                      <a16:colId xmlns:a16="http://schemas.microsoft.com/office/drawing/2014/main" val="2669599855"/>
                    </a:ext>
                  </a:extLst>
                </a:gridCol>
                <a:gridCol w="2163109">
                  <a:extLst>
                    <a:ext uri="{9D8B030D-6E8A-4147-A177-3AD203B41FA5}">
                      <a16:colId xmlns:a16="http://schemas.microsoft.com/office/drawing/2014/main" val="3932963540"/>
                    </a:ext>
                  </a:extLst>
                </a:gridCol>
              </a:tblGrid>
              <a:tr h="4044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STAND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Presenter</a:t>
                      </a:r>
                      <a:endParaRPr lang="fr-FR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Company organisation 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7692"/>
                  </a:ext>
                </a:extLst>
              </a:tr>
              <a:tr h="8510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GDTECH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10.128</a:t>
                      </a:r>
                    </a:p>
                    <a:p>
                      <a:endParaRPr dirty="0"/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Christophe Nicodème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ERF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Welcome speech and intro to ERF-ENBF joint tour 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11.00 – 11.05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414449"/>
                  </a:ext>
                </a:extLst>
              </a:tr>
              <a:tr h="5869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Jeffrey Himpe and/or Florian </a:t>
                      </a:r>
                      <a:r>
                        <a:rPr lang="en-US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Duykaerts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GDTECH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Crash </a:t>
                      </a: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Analysis of Various </a:t>
                      </a: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Curved-Barrier Configurations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11.05 </a:t>
                      </a: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11.20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68731"/>
                  </a:ext>
                </a:extLst>
              </a:tr>
              <a:tr h="5913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HATKO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10.319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Nejan Hatko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HATKO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From Waste Tyres to Low-Carbon Noise Barriers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11.40 </a:t>
                      </a: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11.55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144418"/>
                  </a:ext>
                </a:extLst>
              </a:tr>
              <a:tr h="10881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SEALED AIR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11.307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Andrew Cowsill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Sealed</a:t>
                      </a: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Air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Decarbonising</a:t>
                      </a: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Noise Barrier Walls with Whisper Acoustic Panels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14.30/14.45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689750"/>
                  </a:ext>
                </a:extLst>
              </a:tr>
              <a:tr h="12838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TERTU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08.218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Renaud </a:t>
                      </a:r>
                      <a:r>
                        <a:rPr lang="fr-FR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Geze</a:t>
                      </a: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TERTU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Steel Backed Timber Guardrails and the  importance of certified transitions within steel &amp; wood models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15.15/15.35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524746"/>
                  </a:ext>
                </a:extLst>
              </a:tr>
            </a:tbl>
          </a:graphicData>
        </a:graphic>
      </p:graphicFrame>
      <p:pic>
        <p:nvPicPr>
          <p:cNvPr id="16" name="Image 15" descr="Une image contenant capture d’écran, rouge, Marron, Ambré">
            <a:extLst>
              <a:ext uri="{FF2B5EF4-FFF2-40B4-BE49-F238E27FC236}">
                <a16:creationId xmlns:a16="http://schemas.microsoft.com/office/drawing/2014/main" id="{DB2F3F5C-8CE6-302F-972B-3273EBD9A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766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4E826D0-9CBA-EF98-1160-91AF10103110}"/>
              </a:ext>
            </a:extLst>
          </p:cNvPr>
          <p:cNvSpPr txBox="1"/>
          <p:nvPr/>
        </p:nvSpPr>
        <p:spPr>
          <a:xfrm>
            <a:off x="433583" y="155167"/>
            <a:ext cx="7235301" cy="102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38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Agenda</a:t>
            </a:r>
          </a:p>
          <a:p>
            <a:r>
              <a:rPr lang="fr-FR" sz="3038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10/03/2026</a:t>
            </a:r>
            <a:r>
              <a:rPr lang="fr-FR" sz="1013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19" name="Image 18" descr="Une image contenant texte, Polic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76A4763C-D570-51E7-3D43-42BB259C3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64" y="244970"/>
            <a:ext cx="3413031" cy="9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rouge, Marron, Ambré&#10;&#10;Description générée automatiquement">
            <a:extLst>
              <a:ext uri="{FF2B5EF4-FFF2-40B4-BE49-F238E27FC236}">
                <a16:creationId xmlns:a16="http://schemas.microsoft.com/office/drawing/2014/main" id="{A1867F6B-C18E-DE3D-D287-E2828B00F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2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84E3FE-8886-159D-98EB-B6FC0DCCFA27}"/>
              </a:ext>
            </a:extLst>
          </p:cNvPr>
          <p:cNvSpPr txBox="1"/>
          <p:nvPr/>
        </p:nvSpPr>
        <p:spPr>
          <a:xfrm>
            <a:off x="2945160" y="2426364"/>
            <a:ext cx="3819681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38" b="1" dirty="0">
                <a:solidFill>
                  <a:schemeClr val="bg1"/>
                </a:solidFill>
              </a:rPr>
              <a:t>Agenda </a:t>
            </a:r>
            <a:r>
              <a:rPr lang="fr-FR" sz="1013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E82B8D-2988-1CE7-6687-5814E62C51EE}"/>
              </a:ext>
            </a:extLst>
          </p:cNvPr>
          <p:cNvSpPr txBox="1"/>
          <p:nvPr/>
        </p:nvSpPr>
        <p:spPr>
          <a:xfrm>
            <a:off x="433583" y="155167"/>
            <a:ext cx="7235301" cy="102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38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Agenda</a:t>
            </a:r>
          </a:p>
          <a:p>
            <a:r>
              <a:rPr lang="fr-FR" sz="3038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11/03/2026</a:t>
            </a:r>
            <a:r>
              <a:rPr lang="fr-FR" sz="1013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317EF01-FABD-A3BE-E15D-99B5FDB65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417619"/>
              </p:ext>
            </p:extLst>
          </p:nvPr>
        </p:nvGraphicFramePr>
        <p:xfrm>
          <a:off x="125766" y="1371600"/>
          <a:ext cx="11980890" cy="5323404"/>
        </p:xfrm>
        <a:graphic>
          <a:graphicData uri="http://schemas.openxmlformats.org/drawingml/2006/table">
            <a:tbl>
              <a:tblPr firstRow="1" firstCol="1" bandRow="1"/>
              <a:tblGrid>
                <a:gridCol w="2413090">
                  <a:extLst>
                    <a:ext uri="{9D8B030D-6E8A-4147-A177-3AD203B41FA5}">
                      <a16:colId xmlns:a16="http://schemas.microsoft.com/office/drawing/2014/main" val="3027687875"/>
                    </a:ext>
                  </a:extLst>
                </a:gridCol>
                <a:gridCol w="1573174">
                  <a:extLst>
                    <a:ext uri="{9D8B030D-6E8A-4147-A177-3AD203B41FA5}">
                      <a16:colId xmlns:a16="http://schemas.microsoft.com/office/drawing/2014/main" val="4233735475"/>
                    </a:ext>
                  </a:extLst>
                </a:gridCol>
                <a:gridCol w="1767562">
                  <a:extLst>
                    <a:ext uri="{9D8B030D-6E8A-4147-A177-3AD203B41FA5}">
                      <a16:colId xmlns:a16="http://schemas.microsoft.com/office/drawing/2014/main" val="2912252691"/>
                    </a:ext>
                  </a:extLst>
                </a:gridCol>
                <a:gridCol w="2168965">
                  <a:extLst>
                    <a:ext uri="{9D8B030D-6E8A-4147-A177-3AD203B41FA5}">
                      <a16:colId xmlns:a16="http://schemas.microsoft.com/office/drawing/2014/main" val="1121505085"/>
                    </a:ext>
                  </a:extLst>
                </a:gridCol>
                <a:gridCol w="2091620">
                  <a:extLst>
                    <a:ext uri="{9D8B030D-6E8A-4147-A177-3AD203B41FA5}">
                      <a16:colId xmlns:a16="http://schemas.microsoft.com/office/drawing/2014/main" val="3091439136"/>
                    </a:ext>
                  </a:extLst>
                </a:gridCol>
                <a:gridCol w="1966479">
                  <a:extLst>
                    <a:ext uri="{9D8B030D-6E8A-4147-A177-3AD203B41FA5}">
                      <a16:colId xmlns:a16="http://schemas.microsoft.com/office/drawing/2014/main" val="6034105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STAND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fr-FR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Presenter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Company /organisation 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596731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Rebloc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08.448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Kocer SARICICEK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Rebloc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Precast Concrete Barriers for Safe Tunnels &amp; Bridges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10.30 </a:t>
                      </a: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10.45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547698"/>
                  </a:ext>
                </a:extLst>
              </a:tr>
              <a:tr h="6551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Polyvantis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08.265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Andreas Figl/ Giovanni Cucco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Polyvantis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Long term durability of transparent noise barriers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11.00 </a:t>
                      </a: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11.15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304420"/>
                  </a:ext>
                </a:extLst>
              </a:tr>
              <a:tr h="6677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Pass+Co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08.364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Carsten Aagerup 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Pass+Co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Steel foundations for infrastructure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11.40 </a:t>
                      </a: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11.55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828095"/>
                  </a:ext>
                </a:extLst>
              </a:tr>
              <a:tr h="5761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IMEVA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</a:rPr>
                        <a:t>08.104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Gianni Brero &amp;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Martin Page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UNICMI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EPD for noise barriers and RRS 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14.00/14.15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17634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Saferoad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</a:rPr>
                        <a:t>08.234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Herman </a:t>
                      </a:r>
                      <a:r>
                        <a:rPr lang="fr-FR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Odijk</a:t>
                      </a: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/Henk </a:t>
                      </a:r>
                      <a:r>
                        <a:rPr lang="fr-FR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Zwartenkot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Saferoad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kern="100" dirty="0" err="1">
                          <a:effectLst/>
                          <a:latin typeface="Aptos" panose="020B0004020202020204" pitchFamily="34" charset="0"/>
                        </a:rPr>
                        <a:t>Renovation</a:t>
                      </a: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</a:rPr>
                        <a:t> of </a:t>
                      </a:r>
                      <a:r>
                        <a:rPr lang="fr-FR" sz="1400" kern="100" dirty="0" err="1">
                          <a:effectLst/>
                          <a:latin typeface="Aptos" panose="020B0004020202020204" pitchFamily="34" charset="0"/>
                        </a:rPr>
                        <a:t>guardrails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14.35/14.50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974525"/>
                  </a:ext>
                </a:extLst>
              </a:tr>
              <a:tr h="6696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Deltabloc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</a:rPr>
                        <a:t>08.412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Gianni Brero &amp;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Martin Page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ENBF/</a:t>
                      </a:r>
                      <a:r>
                        <a:rPr lang="fr-FR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Deltabloc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Implementation of GPP for noise barrier and RRS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15.10/15.25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04416"/>
                  </a:ext>
                </a:extLst>
              </a:tr>
              <a:tr h="10996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CSI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</a:rPr>
                        <a:t>08.250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Ivan Zaffaroni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CSI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Measurements of the forces transfer to deck with strain gauge</a:t>
                      </a:r>
                      <a:endParaRPr lang="fr-FR" sz="14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15.45/16.00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437090"/>
                  </a:ext>
                </a:extLst>
              </a:tr>
            </a:tbl>
          </a:graphicData>
        </a:graphic>
      </p:graphicFrame>
      <p:pic>
        <p:nvPicPr>
          <p:cNvPr id="4" name="Image 3" descr="Une image contenant texte, Polic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E2E7707A-6D2C-4BA7-CABB-9370EDC9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67" y="192735"/>
            <a:ext cx="2988320" cy="7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8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26000" r="-6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16CBAA9-C5F2-CDE7-AFE3-4B916485B10C}"/>
              </a:ext>
            </a:extLst>
          </p:cNvPr>
          <p:cNvSpPr/>
          <p:nvPr/>
        </p:nvSpPr>
        <p:spPr>
          <a:xfrm>
            <a:off x="9414572" y="1651228"/>
            <a:ext cx="2153460" cy="12752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6A9217D-7CAA-DF43-78DE-CDFC4AC8AC1B}"/>
              </a:ext>
            </a:extLst>
          </p:cNvPr>
          <p:cNvSpPr/>
          <p:nvPr/>
        </p:nvSpPr>
        <p:spPr>
          <a:xfrm>
            <a:off x="9414572" y="164820"/>
            <a:ext cx="2153460" cy="12752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92BC6E9-662F-C311-7A0C-5E046A0FAE4E}"/>
              </a:ext>
            </a:extLst>
          </p:cNvPr>
          <p:cNvSpPr/>
          <p:nvPr/>
        </p:nvSpPr>
        <p:spPr>
          <a:xfrm>
            <a:off x="6343288" y="123189"/>
            <a:ext cx="2153460" cy="12752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6AC7C959-C051-8A6B-A135-907CA0D2C663}"/>
              </a:ext>
            </a:extLst>
          </p:cNvPr>
          <p:cNvSpPr/>
          <p:nvPr/>
        </p:nvSpPr>
        <p:spPr>
          <a:xfrm>
            <a:off x="3681020" y="164820"/>
            <a:ext cx="2201662" cy="13249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D711FCB-0D46-7C46-3F51-BE1B8E48B9F1}"/>
              </a:ext>
            </a:extLst>
          </p:cNvPr>
          <p:cNvSpPr/>
          <p:nvPr/>
        </p:nvSpPr>
        <p:spPr>
          <a:xfrm>
            <a:off x="959129" y="189649"/>
            <a:ext cx="1974231" cy="12163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C858756-5CA9-7CB7-ADDB-9C41F2AA85C9}"/>
              </a:ext>
            </a:extLst>
          </p:cNvPr>
          <p:cNvSpPr/>
          <p:nvPr/>
        </p:nvSpPr>
        <p:spPr>
          <a:xfrm>
            <a:off x="3791473" y="3148352"/>
            <a:ext cx="2091209" cy="1205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1316D66-6BCB-64D6-AF2B-5052D823F024}"/>
              </a:ext>
            </a:extLst>
          </p:cNvPr>
          <p:cNvSpPr/>
          <p:nvPr/>
        </p:nvSpPr>
        <p:spPr>
          <a:xfrm>
            <a:off x="959129" y="1579555"/>
            <a:ext cx="1947790" cy="12163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A6C250F-B467-81EE-D194-A0DA0A2090FA}"/>
              </a:ext>
            </a:extLst>
          </p:cNvPr>
          <p:cNvSpPr/>
          <p:nvPr/>
        </p:nvSpPr>
        <p:spPr>
          <a:xfrm>
            <a:off x="3681020" y="1606417"/>
            <a:ext cx="2201662" cy="12364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890205D-4340-6DD6-7067-BAA61BAEA464}"/>
              </a:ext>
            </a:extLst>
          </p:cNvPr>
          <p:cNvSpPr txBox="1"/>
          <p:nvPr/>
        </p:nvSpPr>
        <p:spPr>
          <a:xfrm>
            <a:off x="0" y="4454529"/>
            <a:ext cx="12192000" cy="80066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338"/>
              </a:spcAft>
            </a:pPr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Partners 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50484786-917F-249C-7761-A93242579D98}"/>
              </a:ext>
            </a:extLst>
          </p:cNvPr>
          <p:cNvSpPr/>
          <p:nvPr/>
        </p:nvSpPr>
        <p:spPr>
          <a:xfrm>
            <a:off x="932688" y="3064702"/>
            <a:ext cx="1974231" cy="126582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DBCE20DB-9516-9AB1-9A66-030DC9FAF01B}"/>
              </a:ext>
            </a:extLst>
          </p:cNvPr>
          <p:cNvSpPr/>
          <p:nvPr/>
        </p:nvSpPr>
        <p:spPr>
          <a:xfrm>
            <a:off x="6343288" y="1634365"/>
            <a:ext cx="2153460" cy="123641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3E839D38-AE34-AC37-6DF1-57F2655A9C10}"/>
              </a:ext>
            </a:extLst>
          </p:cNvPr>
          <p:cNvSpPr/>
          <p:nvPr/>
        </p:nvSpPr>
        <p:spPr>
          <a:xfrm>
            <a:off x="6178858" y="5373153"/>
            <a:ext cx="2166152" cy="129519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663E9555-B5F3-2C20-7068-9A363FF411F7}"/>
              </a:ext>
            </a:extLst>
          </p:cNvPr>
          <p:cNvSpPr/>
          <p:nvPr/>
        </p:nvSpPr>
        <p:spPr>
          <a:xfrm>
            <a:off x="6405539" y="3106696"/>
            <a:ext cx="2153460" cy="123151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A08DCE1B-4361-75F8-39A4-3FDD6C0A9D27}"/>
              </a:ext>
            </a:extLst>
          </p:cNvPr>
          <p:cNvSpPr/>
          <p:nvPr/>
        </p:nvSpPr>
        <p:spPr>
          <a:xfrm>
            <a:off x="2920753" y="5416246"/>
            <a:ext cx="2032199" cy="125210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, Polic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11864F9B-CE40-34CB-7130-F4DFF7B8CB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66" y="1943320"/>
            <a:ext cx="1854718" cy="468775"/>
          </a:xfrm>
          <a:prstGeom prst="rect">
            <a:avLst/>
          </a:prstGeom>
        </p:spPr>
      </p:pic>
      <p:pic>
        <p:nvPicPr>
          <p:cNvPr id="8" name="Image 7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BEF7C964-7CA0-81F3-479C-58DB481526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89" y="1749107"/>
            <a:ext cx="1600846" cy="878064"/>
          </a:xfrm>
          <a:prstGeom prst="rect">
            <a:avLst/>
          </a:prstGeom>
        </p:spPr>
      </p:pic>
      <p:pic>
        <p:nvPicPr>
          <p:cNvPr id="14" name="Image 13" descr="Une image contenant Police, logo, Graphique, texte&#10;&#10;Le contenu généré par l’IA peut être incorrect.">
            <a:extLst>
              <a:ext uri="{FF2B5EF4-FFF2-40B4-BE49-F238E27FC236}">
                <a16:creationId xmlns:a16="http://schemas.microsoft.com/office/drawing/2014/main" id="{823B799B-CDD4-FD51-DEBE-27ED377308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70" y="275384"/>
            <a:ext cx="1731865" cy="1044892"/>
          </a:xfrm>
          <a:prstGeom prst="rect">
            <a:avLst/>
          </a:prstGeom>
        </p:spPr>
      </p:pic>
      <p:pic>
        <p:nvPicPr>
          <p:cNvPr id="20" name="Image 19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0B175EDC-3ADD-91F2-D69B-0EFEA80D83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90" y="312041"/>
            <a:ext cx="1469056" cy="907550"/>
          </a:xfrm>
          <a:prstGeom prst="rect">
            <a:avLst/>
          </a:prstGeom>
        </p:spPr>
      </p:pic>
      <p:pic>
        <p:nvPicPr>
          <p:cNvPr id="23" name="Image 22" descr="Une image contenant logo, Graphique, symbole, Police&#10;&#10;Le contenu généré par l’IA peut être incorrect.">
            <a:extLst>
              <a:ext uri="{FF2B5EF4-FFF2-40B4-BE49-F238E27FC236}">
                <a16:creationId xmlns:a16="http://schemas.microsoft.com/office/drawing/2014/main" id="{1182F397-3D05-F228-56B6-DA9DA025BA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81" y="357579"/>
            <a:ext cx="1428749" cy="862012"/>
          </a:xfrm>
          <a:prstGeom prst="rect">
            <a:avLst/>
          </a:prstGeom>
        </p:spPr>
      </p:pic>
      <p:pic>
        <p:nvPicPr>
          <p:cNvPr id="25" name="Image 24" descr="Une image contenant texte, Police, logo, blanc&#10;&#10;Le contenu généré par l’IA peut être incorrect.">
            <a:extLst>
              <a:ext uri="{FF2B5EF4-FFF2-40B4-BE49-F238E27FC236}">
                <a16:creationId xmlns:a16="http://schemas.microsoft.com/office/drawing/2014/main" id="{1742C41F-8087-119D-53C4-702ADD4749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998" y="1821452"/>
            <a:ext cx="1692898" cy="1021382"/>
          </a:xfrm>
          <a:prstGeom prst="rect">
            <a:avLst/>
          </a:prstGeom>
        </p:spPr>
      </p:pic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AD40346-B5B4-CE8F-5441-E00DBB0E2441}"/>
              </a:ext>
            </a:extLst>
          </p:cNvPr>
          <p:cNvSpPr/>
          <p:nvPr/>
        </p:nvSpPr>
        <p:spPr>
          <a:xfrm>
            <a:off x="9476821" y="3106696"/>
            <a:ext cx="2091209" cy="1233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0" name="Image 29" descr="Une image contenant texte, Police, blanc, logo&#10;&#10;Le contenu généré par l’IA peut être incorrect.">
            <a:extLst>
              <a:ext uri="{FF2B5EF4-FFF2-40B4-BE49-F238E27FC236}">
                <a16:creationId xmlns:a16="http://schemas.microsoft.com/office/drawing/2014/main" id="{4C6B922E-75DB-702E-079E-1A158FC24B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828" y="3226865"/>
            <a:ext cx="1642068" cy="985241"/>
          </a:xfrm>
          <a:prstGeom prst="rect">
            <a:avLst/>
          </a:prstGeom>
        </p:spPr>
      </p:pic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CC8363A8-865D-C04E-6313-68A58A1CAF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90" y="562515"/>
            <a:ext cx="1898775" cy="529530"/>
          </a:xfrm>
          <a:prstGeom prst="rect">
            <a:avLst/>
          </a:prstGeom>
        </p:spPr>
      </p:pic>
      <p:pic>
        <p:nvPicPr>
          <p:cNvPr id="6" name="Image 5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77FB331F-FE0F-DAC6-C658-C7534E7DA3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2" y="3429000"/>
            <a:ext cx="1779939" cy="7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568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228</Words>
  <Application>Microsoft Office PowerPoint</Application>
  <PresentationFormat>Grand écran</PresentationFormat>
  <Paragraphs>102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Aharoni</vt:lpstr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ERF Nilufar Lebasi</dc:creator>
  <cp:lastModifiedBy>ERF Nilufar Lebasi</cp:lastModifiedBy>
  <cp:revision>31</cp:revision>
  <cp:lastPrinted>2024-04-15T14:21:32Z</cp:lastPrinted>
  <dcterms:created xsi:type="dcterms:W3CDTF">2024-03-28T09:20:41Z</dcterms:created>
  <dcterms:modified xsi:type="dcterms:W3CDTF">2026-02-20T08:40:56Z</dcterms:modified>
</cp:coreProperties>
</file>